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Inter Bold" charset="1" panose="020B0802030000000004"/>
      <p:regular r:id="rId7"/>
    </p:embeddedFont>
    <p:embeddedFont>
      <p:font typeface="Inter" charset="1" panose="020B0502030000000004"/>
      <p:regular r:id="rId8"/>
    </p:embeddedFont>
    <p:embeddedFont>
      <p:font typeface="Poppins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64334" y="-1560102"/>
            <a:ext cx="9099676" cy="3374627"/>
          </a:xfrm>
          <a:prstGeom prst="rect">
            <a:avLst/>
          </a:prstGeom>
          <a:solidFill>
            <a:srgbClr val="183E70"/>
          </a:solidFill>
        </p:spPr>
      </p:sp>
      <p:sp>
        <p:nvSpPr>
          <p:cNvPr name="AutoShape 3" id="3"/>
          <p:cNvSpPr/>
          <p:nvPr/>
        </p:nvSpPr>
        <p:spPr>
          <a:xfrm rot="0">
            <a:off x="171680" y="1351864"/>
            <a:ext cx="3225261" cy="9758520"/>
          </a:xfrm>
          <a:prstGeom prst="rect">
            <a:avLst/>
          </a:prstGeom>
          <a:solidFill>
            <a:srgbClr val="EFEFEF"/>
          </a:solidFill>
        </p:spPr>
      </p:sp>
      <p:sp>
        <p:nvSpPr>
          <p:cNvPr name="Freeform 4" id="4"/>
          <p:cNvSpPr/>
          <p:nvPr/>
        </p:nvSpPr>
        <p:spPr>
          <a:xfrm flipH="false" flipV="false" rot="0">
            <a:off x="714936" y="324861"/>
            <a:ext cx="2486325" cy="2486325"/>
          </a:xfrm>
          <a:custGeom>
            <a:avLst/>
            <a:gdLst/>
            <a:ahLst/>
            <a:cxnLst/>
            <a:rect r="r" b="b" t="t" l="l"/>
            <a:pathLst>
              <a:path h="2486325" w="2486325">
                <a:moveTo>
                  <a:pt x="0" y="0"/>
                </a:moveTo>
                <a:lnTo>
                  <a:pt x="2486325" y="0"/>
                </a:lnTo>
                <a:lnTo>
                  <a:pt x="2486325" y="2486326"/>
                </a:lnTo>
                <a:lnTo>
                  <a:pt x="0" y="24863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>
            <a:grpSpLocks noChangeAspect="true"/>
          </p:cNvGrpSpPr>
          <p:nvPr/>
        </p:nvGrpSpPr>
        <p:grpSpPr>
          <a:xfrm rot="0">
            <a:off x="803150" y="413080"/>
            <a:ext cx="2309896" cy="2309887"/>
            <a:chOff x="0" y="0"/>
            <a:chExt cx="6350000" cy="634997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4"/>
              <a:stretch>
                <a:fillRect l="0" t="-19444" r="0" b="-19444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897892" y="3114703"/>
            <a:ext cx="390493" cy="390493"/>
          </a:xfrm>
          <a:custGeom>
            <a:avLst/>
            <a:gdLst/>
            <a:ahLst/>
            <a:cxnLst/>
            <a:rect r="r" b="b" t="t" l="l"/>
            <a:pathLst>
              <a:path h="390493" w="390493">
                <a:moveTo>
                  <a:pt x="0" y="0"/>
                </a:moveTo>
                <a:lnTo>
                  <a:pt x="390493" y="0"/>
                </a:lnTo>
                <a:lnTo>
                  <a:pt x="390493" y="390493"/>
                </a:lnTo>
                <a:lnTo>
                  <a:pt x="0" y="39049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964609" y="5014613"/>
            <a:ext cx="390493" cy="390493"/>
          </a:xfrm>
          <a:custGeom>
            <a:avLst/>
            <a:gdLst/>
            <a:ahLst/>
            <a:cxnLst/>
            <a:rect r="r" b="b" t="t" l="l"/>
            <a:pathLst>
              <a:path h="390493" w="390493">
                <a:moveTo>
                  <a:pt x="0" y="0"/>
                </a:moveTo>
                <a:lnTo>
                  <a:pt x="390494" y="0"/>
                </a:lnTo>
                <a:lnTo>
                  <a:pt x="390494" y="390493"/>
                </a:lnTo>
                <a:lnTo>
                  <a:pt x="0" y="39049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931251" y="6414116"/>
            <a:ext cx="457211" cy="457211"/>
            <a:chOff x="0" y="0"/>
            <a:chExt cx="609614" cy="609614"/>
          </a:xfrm>
        </p:grpSpPr>
        <p:grpSp>
          <p:nvGrpSpPr>
            <p:cNvPr name="Group 10" id="10"/>
            <p:cNvGrpSpPr/>
            <p:nvPr/>
          </p:nvGrpSpPr>
          <p:grpSpPr>
            <a:xfrm rot="0">
              <a:off x="0" y="0"/>
              <a:ext cx="609614" cy="609614"/>
              <a:chOff x="0" y="0"/>
              <a:chExt cx="812800" cy="812800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2" id="12"/>
              <p:cNvSpPr txBox="true"/>
              <p:nvPr/>
            </p:nvSpPr>
            <p:spPr>
              <a:xfrm>
                <a:off x="76200" y="66675"/>
                <a:ext cx="660400" cy="6699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439"/>
                  </a:lnSpc>
                </a:pPr>
              </a:p>
            </p:txBody>
          </p:sp>
        </p:grpSp>
        <p:sp>
          <p:nvSpPr>
            <p:cNvPr name="Freeform 13" id="13"/>
            <p:cNvSpPr/>
            <p:nvPr/>
          </p:nvSpPr>
          <p:spPr>
            <a:xfrm flipH="false" flipV="false" rot="0">
              <a:off x="73389" y="113290"/>
              <a:ext cx="468153" cy="383034"/>
            </a:xfrm>
            <a:custGeom>
              <a:avLst/>
              <a:gdLst/>
              <a:ahLst/>
              <a:cxnLst/>
              <a:rect r="r" b="b" t="t" l="l"/>
              <a:pathLst>
                <a:path h="383034" w="468153">
                  <a:moveTo>
                    <a:pt x="0" y="0"/>
                  </a:moveTo>
                  <a:lnTo>
                    <a:pt x="468153" y="0"/>
                  </a:lnTo>
                  <a:lnTo>
                    <a:pt x="468153" y="383034"/>
                  </a:lnTo>
                  <a:lnTo>
                    <a:pt x="0" y="38303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785625" y="4645659"/>
            <a:ext cx="466721" cy="466721"/>
            <a:chOff x="0" y="0"/>
            <a:chExt cx="622295" cy="622295"/>
          </a:xfrm>
        </p:grpSpPr>
        <p:grpSp>
          <p:nvGrpSpPr>
            <p:cNvPr name="Group 15" id="15"/>
            <p:cNvGrpSpPr/>
            <p:nvPr/>
          </p:nvGrpSpPr>
          <p:grpSpPr>
            <a:xfrm rot="0">
              <a:off x="0" y="0"/>
              <a:ext cx="622295" cy="622295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66675"/>
                <a:ext cx="660400" cy="6699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440"/>
                  </a:lnSpc>
                </a:pPr>
              </a:p>
            </p:txBody>
          </p:sp>
        </p:grpSp>
        <p:sp>
          <p:nvSpPr>
            <p:cNvPr name="Freeform 18" id="18"/>
            <p:cNvSpPr/>
            <p:nvPr/>
          </p:nvSpPr>
          <p:spPr>
            <a:xfrm flipH="false" flipV="false" rot="0">
              <a:off x="97966" y="98499"/>
              <a:ext cx="426362" cy="425296"/>
            </a:xfrm>
            <a:custGeom>
              <a:avLst/>
              <a:gdLst/>
              <a:ahLst/>
              <a:cxnLst/>
              <a:rect r="r" b="b" t="t" l="l"/>
              <a:pathLst>
                <a:path h="425296" w="426362">
                  <a:moveTo>
                    <a:pt x="0" y="0"/>
                  </a:moveTo>
                  <a:lnTo>
                    <a:pt x="426362" y="0"/>
                  </a:lnTo>
                  <a:lnTo>
                    <a:pt x="426362" y="425296"/>
                  </a:lnTo>
                  <a:lnTo>
                    <a:pt x="0" y="4252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AutoShape 19" id="19"/>
          <p:cNvSpPr/>
          <p:nvPr/>
        </p:nvSpPr>
        <p:spPr>
          <a:xfrm rot="0">
            <a:off x="-1023572" y="10488815"/>
            <a:ext cx="9330201" cy="799797"/>
          </a:xfrm>
          <a:prstGeom prst="rect">
            <a:avLst/>
          </a:prstGeom>
          <a:solidFill>
            <a:srgbClr val="183E70"/>
          </a:solidFill>
        </p:spPr>
      </p:sp>
      <p:grpSp>
        <p:nvGrpSpPr>
          <p:cNvPr name="Group 20" id="20"/>
          <p:cNvGrpSpPr/>
          <p:nvPr/>
        </p:nvGrpSpPr>
        <p:grpSpPr>
          <a:xfrm rot="0">
            <a:off x="756000" y="7052301"/>
            <a:ext cx="2583720" cy="1530869"/>
            <a:chOff x="0" y="0"/>
            <a:chExt cx="3444960" cy="2041158"/>
          </a:xfrm>
        </p:grpSpPr>
        <p:sp>
          <p:nvSpPr>
            <p:cNvPr name="TextBox 21" id="21"/>
            <p:cNvSpPr txBox="true"/>
            <p:nvPr/>
          </p:nvSpPr>
          <p:spPr>
            <a:xfrm rot="0">
              <a:off x="0" y="-9525"/>
              <a:ext cx="3444960" cy="4921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Universidad Tecnológica de Panamá 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0" y="1305405"/>
              <a:ext cx="3444960" cy="7357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19"/>
                </a:lnSpc>
              </a:pPr>
            </a:p>
            <a:p>
              <a:pPr algn="l">
                <a:lnSpc>
                  <a:spcPts val="1519"/>
                </a:lnSpc>
              </a:pPr>
            </a:p>
            <a:p>
              <a:pPr algn="l">
                <a:lnSpc>
                  <a:spcPts val="1519"/>
                </a:lnSpc>
              </a:pP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0" y="603955"/>
              <a:ext cx="3444960" cy="6096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b="true" sz="1050" spc="31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Técnico en Edificaciones</a:t>
              </a:r>
            </a:p>
            <a:p>
              <a:pPr algn="l">
                <a:lnSpc>
                  <a:spcPts val="1260"/>
                </a:lnSpc>
              </a:pPr>
              <a:r>
                <a:rPr lang="en-US" b="true" sz="1050" spc="31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Cursando el III Año</a:t>
              </a:r>
            </a:p>
            <a:p>
              <a:pPr algn="l">
                <a:lnSpc>
                  <a:spcPts val="126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1503743" y="5114609"/>
            <a:ext cx="1954155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17"/>
              </a:lnSpc>
            </a:pPr>
            <a:r>
              <a:rPr lang="en-US" b="true" sz="1264" spc="12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CONTACTO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56000" y="5514641"/>
            <a:ext cx="2448846" cy="751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05106" indent="-102553" lvl="1">
              <a:lnSpc>
                <a:spcPts val="1520"/>
              </a:lnSpc>
              <a:buFont typeface="Arial"/>
              <a:buChar char="•"/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Celular: 6342-9031</a:t>
            </a:r>
          </a:p>
          <a:p>
            <a:pPr algn="l" marL="205106" indent="-102553" lvl="1">
              <a:lnSpc>
                <a:spcPts val="1520"/>
              </a:lnSpc>
              <a:buFont typeface="Arial"/>
              <a:buChar char="•"/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Correo: rogeravil-@hotmail.com</a:t>
            </a:r>
          </a:p>
          <a:p>
            <a:pPr algn="l" marL="205106" indent="-102553" lvl="1">
              <a:lnSpc>
                <a:spcPts val="1520"/>
              </a:lnSpc>
              <a:buFont typeface="Arial"/>
              <a:buChar char="•"/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Dirección: Carr. Nal. Parita, Prov. De Herrera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503743" y="6442696"/>
            <a:ext cx="2401688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7"/>
              </a:lnSpc>
            </a:pPr>
            <a:r>
              <a:rPr lang="en-US" b="true" sz="1364" spc="13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FORMACION ACADEMICA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392584" y="3214699"/>
            <a:ext cx="1954155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17"/>
              </a:lnSpc>
            </a:pPr>
            <a:r>
              <a:rPr lang="en-US" b="true" sz="1264" spc="12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DATOS PERSONALES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756000" y="3579184"/>
            <a:ext cx="2448846" cy="1323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C.I.P. : 8-513-1766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Fecha de Nacimiento: 10-Mayo-1976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Edad: 48 Años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Nacionalidad: Panameño 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Estado Civil: Unido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Dependientes: 4</a:t>
            </a:r>
          </a:p>
          <a:p>
            <a:pPr algn="l">
              <a:lnSpc>
                <a:spcPts val="1520"/>
              </a:lnSpc>
            </a:pPr>
            <a:r>
              <a:rPr lang="en-US" sz="950">
                <a:solidFill>
                  <a:srgbClr val="202021"/>
                </a:solidFill>
                <a:latin typeface="Inter"/>
                <a:ea typeface="Inter"/>
                <a:cs typeface="Inter"/>
                <a:sym typeface="Inter"/>
              </a:rPr>
              <a:t>Lic. de Conducir: Tipo F</a:t>
            </a:r>
          </a:p>
        </p:txBody>
      </p:sp>
      <p:grpSp>
        <p:nvGrpSpPr>
          <p:cNvPr name="Group 29" id="29"/>
          <p:cNvGrpSpPr/>
          <p:nvPr/>
        </p:nvGrpSpPr>
        <p:grpSpPr>
          <a:xfrm rot="0">
            <a:off x="756000" y="8004801"/>
            <a:ext cx="2607981" cy="997469"/>
            <a:chOff x="0" y="0"/>
            <a:chExt cx="3477308" cy="1329958"/>
          </a:xfrm>
        </p:grpSpPr>
        <p:sp>
          <p:nvSpPr>
            <p:cNvPr name="TextBox 30" id="30"/>
            <p:cNvSpPr txBox="true"/>
            <p:nvPr/>
          </p:nvSpPr>
          <p:spPr>
            <a:xfrm rot="0">
              <a:off x="0" y="-9525"/>
              <a:ext cx="3477308" cy="4921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Instituto Profesional y Técnico de Azuero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0" y="1102205"/>
              <a:ext cx="3477308" cy="2277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19"/>
                </a:lnSpc>
              </a:pP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603955"/>
              <a:ext cx="3477308" cy="406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b="true" sz="1050" spc="31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Perito industrial con especialidad en Soldadura  ( Diploma de VI año )</a:t>
              </a:r>
            </a:p>
          </p:txBody>
        </p:sp>
      </p:grpSp>
      <p:sp>
        <p:nvSpPr>
          <p:cNvPr name="TextBox 33" id="33"/>
          <p:cNvSpPr txBox="true"/>
          <p:nvPr/>
        </p:nvSpPr>
        <p:spPr>
          <a:xfrm rot="0">
            <a:off x="4320620" y="4779007"/>
            <a:ext cx="2483380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7"/>
              </a:lnSpc>
            </a:pPr>
            <a:r>
              <a:rPr lang="en-US" b="true" sz="1364" spc="13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EXPERIENCIA LABORAL</a:t>
            </a:r>
          </a:p>
        </p:txBody>
      </p:sp>
      <p:grpSp>
        <p:nvGrpSpPr>
          <p:cNvPr name="Group 34" id="34"/>
          <p:cNvGrpSpPr/>
          <p:nvPr/>
        </p:nvGrpSpPr>
        <p:grpSpPr>
          <a:xfrm rot="0">
            <a:off x="3745730" y="6489314"/>
            <a:ext cx="2977112" cy="1236033"/>
            <a:chOff x="0" y="0"/>
            <a:chExt cx="3969483" cy="1648045"/>
          </a:xfrm>
        </p:grpSpPr>
        <p:sp>
          <p:nvSpPr>
            <p:cNvPr name="TextBox 35" id="35"/>
            <p:cNvSpPr txBox="true"/>
            <p:nvPr/>
          </p:nvSpPr>
          <p:spPr>
            <a:xfrm rot="0">
              <a:off x="0" y="-9525"/>
              <a:ext cx="3969483" cy="2508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EJECUTIVO DE VENTAS</a:t>
              </a:r>
            </a:p>
          </p:txBody>
        </p:sp>
        <p:sp>
          <p:nvSpPr>
            <p:cNvPr name="TextBox 36" id="36"/>
            <p:cNvSpPr txBox="true"/>
            <p:nvPr/>
          </p:nvSpPr>
          <p:spPr>
            <a:xfrm rot="0">
              <a:off x="0" y="705705"/>
              <a:ext cx="3969483" cy="9423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40"/>
                </a:lnSpc>
              </a:pPr>
              <a:r>
                <a:rPr lang="en-US" sz="90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Visita, atención y orientación a cartera de clientes ferreterías y construcción, dirigido al cierre de ventas.</a:t>
              </a:r>
            </a:p>
            <a:p>
              <a:pPr algn="l">
                <a:lnSpc>
                  <a:spcPts val="1440"/>
                </a:lnSpc>
              </a:pPr>
              <a:r>
                <a:rPr lang="en-US" sz="90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.</a:t>
              </a:r>
            </a:p>
            <a:p>
              <a:pPr algn="l">
                <a:lnSpc>
                  <a:spcPts val="1440"/>
                </a:lnSpc>
              </a:pPr>
            </a:p>
          </p:txBody>
        </p:sp>
        <p:sp>
          <p:nvSpPr>
            <p:cNvPr name="TextBox 37" id="37"/>
            <p:cNvSpPr txBox="true"/>
            <p:nvPr/>
          </p:nvSpPr>
          <p:spPr>
            <a:xfrm rot="0">
              <a:off x="0" y="390441"/>
              <a:ext cx="3969483" cy="203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LUQUISA, Feb 2018-Mar 2019</a:t>
              </a: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3396941" y="403555"/>
            <a:ext cx="4909687" cy="9483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48"/>
              </a:lnSpc>
            </a:pPr>
            <a:r>
              <a:rPr lang="en-US" sz="3200" spc="208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ROGELIO ALBERTO ÁVILA MENESES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3780000" y="2071709"/>
            <a:ext cx="2977112" cy="1042993"/>
            <a:chOff x="0" y="0"/>
            <a:chExt cx="3969483" cy="1390658"/>
          </a:xfrm>
        </p:grpSpPr>
        <p:sp>
          <p:nvSpPr>
            <p:cNvPr name="TextBox 40" id="40"/>
            <p:cNvSpPr txBox="true"/>
            <p:nvPr/>
          </p:nvSpPr>
          <p:spPr>
            <a:xfrm rot="0">
              <a:off x="0" y="-9525"/>
              <a:ext cx="3969483" cy="2508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FORMACION COMPLEMENTARIA</a:t>
              </a:r>
            </a:p>
          </p:txBody>
        </p:sp>
        <p:sp>
          <p:nvSpPr>
            <p:cNvPr name="TextBox 41" id="41"/>
            <p:cNvSpPr txBox="true"/>
            <p:nvPr/>
          </p:nvSpPr>
          <p:spPr>
            <a:xfrm rot="0">
              <a:off x="0" y="908905"/>
              <a:ext cx="3969483" cy="481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20"/>
                </a:lnSpc>
              </a:pP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   Curso de 80 horas</a:t>
              </a:r>
            </a:p>
            <a:p>
              <a:pPr algn="l">
                <a:lnSpc>
                  <a:spcPts val="1520"/>
                </a:lnSpc>
              </a:pPr>
            </a:p>
          </p:txBody>
        </p:sp>
        <p:sp>
          <p:nvSpPr>
            <p:cNvPr name="TextBox 42" id="42"/>
            <p:cNvSpPr txBox="true"/>
            <p:nvPr/>
          </p:nvSpPr>
          <p:spPr>
            <a:xfrm rot="0">
              <a:off x="0" y="390441"/>
              <a:ext cx="3969483" cy="406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INADEH  2024</a:t>
              </a:r>
            </a:p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Interpretación de Planos de Construcción </a:t>
              </a: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3785625" y="5207630"/>
            <a:ext cx="2977112" cy="1081093"/>
            <a:chOff x="0" y="0"/>
            <a:chExt cx="3969483" cy="1441458"/>
          </a:xfrm>
        </p:grpSpPr>
        <p:sp>
          <p:nvSpPr>
            <p:cNvPr name="TextBox 44" id="44"/>
            <p:cNvSpPr txBox="true"/>
            <p:nvPr/>
          </p:nvSpPr>
          <p:spPr>
            <a:xfrm rot="0">
              <a:off x="0" y="-9525"/>
              <a:ext cx="3969483" cy="2508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SUPERVISOR DE VENTAS</a:t>
              </a:r>
            </a:p>
          </p:txBody>
        </p:sp>
        <p:sp>
          <p:nvSpPr>
            <p:cNvPr name="TextBox 45" id="45"/>
            <p:cNvSpPr txBox="true"/>
            <p:nvPr/>
          </p:nvSpPr>
          <p:spPr>
            <a:xfrm rot="0">
              <a:off x="0" y="705705"/>
              <a:ext cx="3969483" cy="735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20"/>
                </a:lnSpc>
              </a:pP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﻿</a:t>
              </a: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Proyección y seguimiento  y reportes dirigidos al  logro de metas mensuales, del equipo de trabajo asignado.</a:t>
              </a:r>
            </a:p>
          </p:txBody>
        </p:sp>
        <p:sp>
          <p:nvSpPr>
            <p:cNvPr name="TextBox 46" id="46"/>
            <p:cNvSpPr txBox="true"/>
            <p:nvPr/>
          </p:nvSpPr>
          <p:spPr>
            <a:xfrm rot="0">
              <a:off x="0" y="390441"/>
              <a:ext cx="3969483" cy="203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CACOSA, Ene 2022- May 2024</a:t>
              </a: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3780000" y="2911737"/>
            <a:ext cx="2908572" cy="796426"/>
            <a:chOff x="0" y="0"/>
            <a:chExt cx="3878096" cy="1061901"/>
          </a:xfrm>
        </p:grpSpPr>
        <p:sp>
          <p:nvSpPr>
            <p:cNvPr name="TextBox 48" id="48"/>
            <p:cNvSpPr txBox="true"/>
            <p:nvPr/>
          </p:nvSpPr>
          <p:spPr>
            <a:xfrm rot="0">
              <a:off x="0" y="0"/>
              <a:ext cx="3878096" cy="1905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40"/>
                </a:lnSpc>
              </a:pPr>
            </a:p>
          </p:txBody>
        </p:sp>
        <p:sp>
          <p:nvSpPr>
            <p:cNvPr name="TextBox 49" id="49"/>
            <p:cNvSpPr txBox="true"/>
            <p:nvPr/>
          </p:nvSpPr>
          <p:spPr>
            <a:xfrm rot="0">
              <a:off x="0" y="838514"/>
              <a:ext cx="3878096" cy="22338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85"/>
                </a:lnSpc>
              </a:pPr>
              <a:r>
                <a:rPr lang="en-US" sz="928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Curso de 300 horas</a:t>
              </a:r>
            </a:p>
          </p:txBody>
        </p:sp>
        <p:sp>
          <p:nvSpPr>
            <p:cNvPr name="TextBox 50" id="50"/>
            <p:cNvSpPr txBox="true"/>
            <p:nvPr/>
          </p:nvSpPr>
          <p:spPr>
            <a:xfrm rot="0">
              <a:off x="0" y="336208"/>
              <a:ext cx="3878096" cy="3937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99"/>
                </a:lnSpc>
              </a:pPr>
              <a:r>
                <a:rPr lang="en-US" sz="999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INADEH 2024-2025</a:t>
              </a:r>
            </a:p>
            <a:p>
              <a:pPr algn="l">
                <a:lnSpc>
                  <a:spcPts val="1259"/>
                </a:lnSpc>
              </a:pPr>
              <a:r>
                <a:rPr lang="en-US" b="true" sz="1049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ESTIMADO DE MATERIALES DE OBRA</a:t>
              </a:r>
            </a:p>
          </p:txBody>
        </p:sp>
      </p:grpSp>
      <p:grpSp>
        <p:nvGrpSpPr>
          <p:cNvPr name="Group 51" id="51"/>
          <p:cNvGrpSpPr/>
          <p:nvPr/>
        </p:nvGrpSpPr>
        <p:grpSpPr>
          <a:xfrm rot="0">
            <a:off x="3785625" y="3617284"/>
            <a:ext cx="2977112" cy="1004893"/>
            <a:chOff x="0" y="0"/>
            <a:chExt cx="3969483" cy="1339858"/>
          </a:xfrm>
        </p:grpSpPr>
        <p:sp>
          <p:nvSpPr>
            <p:cNvPr name="TextBox 52" id="52"/>
            <p:cNvSpPr txBox="true"/>
            <p:nvPr/>
          </p:nvSpPr>
          <p:spPr>
            <a:xfrm rot="0">
              <a:off x="0" y="0"/>
              <a:ext cx="3969483" cy="1905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40"/>
                </a:lnSpc>
              </a:pPr>
            </a:p>
          </p:txBody>
        </p:sp>
        <p:sp>
          <p:nvSpPr>
            <p:cNvPr name="TextBox 53" id="53"/>
            <p:cNvSpPr txBox="true"/>
            <p:nvPr/>
          </p:nvSpPr>
          <p:spPr>
            <a:xfrm rot="0">
              <a:off x="0" y="858105"/>
              <a:ext cx="3969483" cy="481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20"/>
                </a:lnSpc>
              </a:pP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   Curso de 40 horas</a:t>
              </a:r>
            </a:p>
            <a:p>
              <a:pPr algn="l">
                <a:lnSpc>
                  <a:spcPts val="1520"/>
                </a:lnSpc>
              </a:pPr>
            </a:p>
          </p:txBody>
        </p:sp>
        <p:sp>
          <p:nvSpPr>
            <p:cNvPr name="TextBox 54" id="54"/>
            <p:cNvSpPr txBox="true"/>
            <p:nvPr/>
          </p:nvSpPr>
          <p:spPr>
            <a:xfrm rot="0">
              <a:off x="0" y="339641"/>
              <a:ext cx="3969483" cy="406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INADEH  2025</a:t>
              </a:r>
            </a:p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Interpretación de Planos de Fontanería </a:t>
              </a:r>
            </a:p>
          </p:txBody>
        </p:sp>
      </p:grpSp>
      <p:sp>
        <p:nvSpPr>
          <p:cNvPr name="TextBox 55" id="55"/>
          <p:cNvSpPr txBox="true"/>
          <p:nvPr/>
        </p:nvSpPr>
        <p:spPr>
          <a:xfrm rot="0">
            <a:off x="3856603" y="8602498"/>
            <a:ext cx="2835155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7"/>
              </a:lnSpc>
            </a:pPr>
            <a:r>
              <a:rPr lang="en-US" b="true" sz="1364" spc="13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REFERENCIAS PERSONALES</a:t>
            </a:r>
          </a:p>
        </p:txBody>
      </p:sp>
      <p:grpSp>
        <p:nvGrpSpPr>
          <p:cNvPr name="Group 56" id="56"/>
          <p:cNvGrpSpPr/>
          <p:nvPr/>
        </p:nvGrpSpPr>
        <p:grpSpPr>
          <a:xfrm rot="0">
            <a:off x="3780000" y="8230173"/>
            <a:ext cx="2977112" cy="1236033"/>
            <a:chOff x="0" y="0"/>
            <a:chExt cx="3969483" cy="1648045"/>
          </a:xfrm>
        </p:grpSpPr>
        <p:sp>
          <p:nvSpPr>
            <p:cNvPr name="TextBox 57" id="57"/>
            <p:cNvSpPr txBox="true"/>
            <p:nvPr/>
          </p:nvSpPr>
          <p:spPr>
            <a:xfrm rot="0">
              <a:off x="0" y="-9525"/>
              <a:ext cx="3969483" cy="2508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</a:p>
          </p:txBody>
        </p:sp>
        <p:sp>
          <p:nvSpPr>
            <p:cNvPr name="TextBox 58" id="58"/>
            <p:cNvSpPr txBox="true"/>
            <p:nvPr/>
          </p:nvSpPr>
          <p:spPr>
            <a:xfrm rot="0">
              <a:off x="0" y="705705"/>
              <a:ext cx="3969483" cy="9423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40"/>
                </a:lnSpc>
              </a:pPr>
            </a:p>
            <a:p>
              <a:pPr algn="l">
                <a:lnSpc>
                  <a:spcPts val="1440"/>
                </a:lnSpc>
              </a:pPr>
              <a:r>
                <a:rPr lang="en-US" sz="90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ING. José Valdez.              6451-1258</a:t>
              </a:r>
            </a:p>
            <a:p>
              <a:pPr algn="l">
                <a:lnSpc>
                  <a:spcPts val="1440"/>
                </a:lnSpc>
              </a:pPr>
              <a:r>
                <a:rPr lang="en-US" sz="90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LIC. Rogelio Martínez.        6709-8406</a:t>
              </a:r>
            </a:p>
            <a:p>
              <a:pPr algn="l">
                <a:lnSpc>
                  <a:spcPts val="1440"/>
                </a:lnSpc>
              </a:pPr>
            </a:p>
          </p:txBody>
        </p:sp>
        <p:sp>
          <p:nvSpPr>
            <p:cNvPr name="TextBox 59" id="59"/>
            <p:cNvSpPr txBox="true"/>
            <p:nvPr/>
          </p:nvSpPr>
          <p:spPr>
            <a:xfrm rot="0">
              <a:off x="0" y="390441"/>
              <a:ext cx="3969483" cy="203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3745730" y="7483305"/>
            <a:ext cx="3215060" cy="890593"/>
            <a:chOff x="0" y="0"/>
            <a:chExt cx="4286746" cy="1187458"/>
          </a:xfrm>
        </p:grpSpPr>
        <p:sp>
          <p:nvSpPr>
            <p:cNvPr name="TextBox 61" id="61"/>
            <p:cNvSpPr txBox="true"/>
            <p:nvPr/>
          </p:nvSpPr>
          <p:spPr>
            <a:xfrm rot="0">
              <a:off x="0" y="-9525"/>
              <a:ext cx="4286746" cy="2508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b="true" sz="1200" spc="36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 SOLDADOR - CAPATAZ</a:t>
              </a:r>
            </a:p>
          </p:txBody>
        </p:sp>
        <p:sp>
          <p:nvSpPr>
            <p:cNvPr name="TextBox 62" id="62"/>
            <p:cNvSpPr txBox="true"/>
            <p:nvPr/>
          </p:nvSpPr>
          <p:spPr>
            <a:xfrm rot="0">
              <a:off x="0" y="705705"/>
              <a:ext cx="4286746" cy="4817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20"/>
                </a:lnSpc>
              </a:pP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﻿</a:t>
              </a:r>
              <a:r>
                <a:rPr lang="en-US" sz="950">
                  <a:solidFill>
                    <a:srgbClr val="202021"/>
                  </a:solidFill>
                  <a:latin typeface="Inter"/>
                  <a:ea typeface="Inter"/>
                  <a:cs typeface="Inter"/>
                  <a:sym typeface="Inter"/>
                </a:rPr>
                <a:t>• Soldadura Estructural, Organización y control de proyectos de vivienda, planilla y personal operativo.</a:t>
              </a:r>
            </a:p>
          </p:txBody>
        </p:sp>
        <p:sp>
          <p:nvSpPr>
            <p:cNvPr name="TextBox 63" id="63"/>
            <p:cNvSpPr txBox="true"/>
            <p:nvPr/>
          </p:nvSpPr>
          <p:spPr>
            <a:xfrm rot="0">
              <a:off x="0" y="390441"/>
              <a:ext cx="4286746" cy="203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60"/>
                </a:lnSpc>
              </a:pPr>
              <a:r>
                <a:rPr lang="en-US" sz="1050" b="true">
                  <a:solidFill>
                    <a:srgbClr val="202021"/>
                  </a:solidFill>
                  <a:latin typeface="Inter Bold"/>
                  <a:ea typeface="Inter Bold"/>
                  <a:cs typeface="Inter Bold"/>
                  <a:sym typeface="Inter Bold"/>
                </a:rPr>
                <a:t>Diseño y Construcciones BM S.A, 2013-2017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DAGdgRnkZ0E</dc:identifier>
  <dcterms:modified xsi:type="dcterms:W3CDTF">2011-08-01T06:04:30Z</dcterms:modified>
  <cp:revision>1</cp:revision>
  <dc:title> Curriculum Profesional Construcción </dc:title>
</cp:coreProperties>
</file>